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5"/>
  </p:sldMasterIdLst>
  <p:notesMasterIdLst>
    <p:notesMasterId r:id="rId36"/>
  </p:notesMasterIdLst>
  <p:sldIdLst>
    <p:sldId id="377" r:id="rId6"/>
    <p:sldId id="350" r:id="rId7"/>
    <p:sldId id="335" r:id="rId8"/>
    <p:sldId id="348" r:id="rId9"/>
    <p:sldId id="400" r:id="rId10"/>
    <p:sldId id="378" r:id="rId11"/>
    <p:sldId id="380" r:id="rId12"/>
    <p:sldId id="360" r:id="rId13"/>
    <p:sldId id="379" r:id="rId14"/>
    <p:sldId id="384" r:id="rId15"/>
    <p:sldId id="393" r:id="rId16"/>
    <p:sldId id="386" r:id="rId17"/>
    <p:sldId id="382" r:id="rId18"/>
    <p:sldId id="383" r:id="rId19"/>
    <p:sldId id="381" r:id="rId20"/>
    <p:sldId id="363" r:id="rId21"/>
    <p:sldId id="385" r:id="rId22"/>
    <p:sldId id="387" r:id="rId23"/>
    <p:sldId id="396" r:id="rId24"/>
    <p:sldId id="397" r:id="rId25"/>
    <p:sldId id="390" r:id="rId26"/>
    <p:sldId id="352" r:id="rId27"/>
    <p:sldId id="391" r:id="rId28"/>
    <p:sldId id="392" r:id="rId29"/>
    <p:sldId id="395" r:id="rId30"/>
    <p:sldId id="366" r:id="rId31"/>
    <p:sldId id="394" r:id="rId32"/>
    <p:sldId id="398" r:id="rId33"/>
    <p:sldId id="399" r:id="rId34"/>
    <p:sldId id="308" r:id="rId3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78966" autoAdjust="0"/>
  </p:normalViewPr>
  <p:slideViewPr>
    <p:cSldViewPr>
      <p:cViewPr>
        <p:scale>
          <a:sx n="82" d="100"/>
          <a:sy n="82" d="100"/>
        </p:scale>
        <p:origin x="-98" y="-15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5D12CA6-8F9C-48F2-A300-6F4AA563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40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FC5BE0E-E8FB-4227-B048-E16C09D0E568}" type="slidenum">
              <a:rPr lang="en-US" altLang="en-US" smtClean="0">
                <a:latin typeface="Arial" charset="0"/>
              </a:rPr>
              <a:pPr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6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91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00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4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7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91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8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8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5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0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67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5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58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57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57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94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59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1D06865-4121-458B-9B8B-EBC18CBCAAB3}" type="slidenum">
              <a:rPr lang="en-US" altLang="en-US" smtClean="0">
                <a:latin typeface="Arial" charset="0"/>
              </a:rPr>
              <a:pPr/>
              <a:t>30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1D1C4BB-2EF9-4E84-AC0E-25BC38C58CD3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1D06865-4121-458B-9B8B-EBC18CBCAAB3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2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9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6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12CA6-8F9C-48F2-A300-6F4AA56337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8" y="3200400"/>
            <a:ext cx="9140825" cy="19431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69207"/>
            <a:ext cx="7772400" cy="1302544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421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D818-D955-4C7F-9855-13F89ACAAC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0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BFAA-5AD2-4818-85BB-8075DBC3DF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3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1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1"/>
            <a:ext cx="6019800" cy="4386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71753-571D-417B-9835-258603B58B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6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1"/>
            <a:ext cx="8229600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F1F97-AC2F-4C84-A9F6-190A19B2E4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9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1"/>
            <a:ext cx="8229600" cy="854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383E-5AA8-4D73-8D3D-01187289BE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1B14F-34B8-45C5-96AA-20A3D07BF1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0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1F1A-9643-443C-BA2D-96CAC70630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5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44879-F09B-44F9-8AC1-069CE24FD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9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F3B89-CD00-4642-B02D-0BD000808C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2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EFF0-27E2-4615-BBE3-7D5051069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9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825EB-E475-4445-A419-D2FAC62C70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43AD4-2BD9-4A35-BFE4-30F19B9BAA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5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8FF0-D076-4656-9708-AF1CA38643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9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reeform 2"/>
          <p:cNvSpPr>
            <a:spLocks/>
          </p:cNvSpPr>
          <p:nvPr/>
        </p:nvSpPr>
        <p:spPr bwMode="hidden">
          <a:xfrm>
            <a:off x="6627813" y="4822032"/>
            <a:ext cx="285750" cy="157163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Arial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8" y="3200400"/>
            <a:ext cx="9140825" cy="19431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78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5978 w 5740"/>
                <a:gd name="T7" fmla="*/ 0 h 4316"/>
                <a:gd name="T8" fmla="*/ 5978 w 5740"/>
                <a:gd name="T9" fmla="*/ 0 h 4316"/>
                <a:gd name="T10" fmla="*/ 5978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3312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2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2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2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3313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3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4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5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5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5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3315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5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5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6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6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7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7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7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317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2 w 382"/>
                  <a:gd name="T19" fmla="*/ 96 h 96"/>
                  <a:gd name="T20" fmla="*/ 276 w 382"/>
                  <a:gd name="T21" fmla="*/ 90 h 96"/>
                  <a:gd name="T22" fmla="*/ 324 w 382"/>
                  <a:gd name="T23" fmla="*/ 84 h 96"/>
                  <a:gd name="T24" fmla="*/ 365 w 382"/>
                  <a:gd name="T25" fmla="*/ 66 h 96"/>
                  <a:gd name="T26" fmla="*/ 395 w 382"/>
                  <a:gd name="T27" fmla="*/ 42 h 96"/>
                  <a:gd name="T28" fmla="*/ 389 w 382"/>
                  <a:gd name="T29" fmla="*/ 42 h 96"/>
                  <a:gd name="T30" fmla="*/ 359 w 382"/>
                  <a:gd name="T31" fmla="*/ 66 h 96"/>
                  <a:gd name="T32" fmla="*/ 318 w 382"/>
                  <a:gd name="T33" fmla="*/ 78 h 96"/>
                  <a:gd name="T34" fmla="*/ 276 w 382"/>
                  <a:gd name="T35" fmla="*/ 90 h 96"/>
                  <a:gd name="T36" fmla="*/ 222 w 382"/>
                  <a:gd name="T37" fmla="*/ 96 h 96"/>
                  <a:gd name="T38" fmla="*/ 22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2 w 185"/>
                  <a:gd name="T5" fmla="*/ 36 h 210"/>
                  <a:gd name="T6" fmla="*/ 168 w 185"/>
                  <a:gd name="T7" fmla="*/ 72 h 210"/>
                  <a:gd name="T8" fmla="*/ 174 w 185"/>
                  <a:gd name="T9" fmla="*/ 90 h 210"/>
                  <a:gd name="T10" fmla="*/ 180 w 185"/>
                  <a:gd name="T11" fmla="*/ 114 h 210"/>
                  <a:gd name="T12" fmla="*/ 174 w 185"/>
                  <a:gd name="T13" fmla="*/ 138 h 210"/>
                  <a:gd name="T14" fmla="*/ 162 w 185"/>
                  <a:gd name="T15" fmla="*/ 162 h 210"/>
                  <a:gd name="T16" fmla="*/ 132 w 185"/>
                  <a:gd name="T17" fmla="*/ 180 h 210"/>
                  <a:gd name="T18" fmla="*/ 90 w 185"/>
                  <a:gd name="T19" fmla="*/ 198 h 210"/>
                  <a:gd name="T20" fmla="*/ 109 w 185"/>
                  <a:gd name="T21" fmla="*/ 210 h 210"/>
                  <a:gd name="T22" fmla="*/ 144 w 185"/>
                  <a:gd name="T23" fmla="*/ 192 h 210"/>
                  <a:gd name="T24" fmla="*/ 174 w 185"/>
                  <a:gd name="T25" fmla="*/ 168 h 210"/>
                  <a:gd name="T26" fmla="*/ 192 w 185"/>
                  <a:gd name="T27" fmla="*/ 144 h 210"/>
                  <a:gd name="T28" fmla="*/ 198 w 185"/>
                  <a:gd name="T29" fmla="*/ 114 h 210"/>
                  <a:gd name="T30" fmla="*/ 192 w 185"/>
                  <a:gd name="T31" fmla="*/ 90 h 210"/>
                  <a:gd name="T32" fmla="*/ 186 w 185"/>
                  <a:gd name="T33" fmla="*/ 66 h 210"/>
                  <a:gd name="T34" fmla="*/ 168 w 185"/>
                  <a:gd name="T35" fmla="*/ 48 h 210"/>
                  <a:gd name="T36" fmla="*/ 14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3318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1"/>
            <a:ext cx="8229600" cy="8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8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9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9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A6D43D-DB6B-47D4-8CB3-3F01409120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02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2114550"/>
            <a:ext cx="7772400" cy="2362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en-US" sz="40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Optimize </a:t>
            </a:r>
            <a:r>
              <a:rPr kumimoji="0" lang="en-US" sz="4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Your EMS to Support Chemical and Waste Management</a:t>
            </a:r>
          </a:p>
          <a:p>
            <a:pPr lvl="0" fontAlgn="auto">
              <a:spcAft>
                <a:spcPts val="0"/>
              </a:spcAft>
              <a:defRPr/>
            </a:pPr>
            <a:endParaRPr lang="en-US" sz="40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en-US" sz="40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October 30, 2018</a:t>
            </a:r>
            <a:endParaRPr kumimoji="0" lang="en-US" sz="4000" b="1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sz="2900" b="1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sz="2900" b="1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Matt Conway, CHMM, CSP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D087F7-8DD6-47F8-AFE3-9F759B4D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3350"/>
            <a:ext cx="8991600" cy="9010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– Compliance Obligations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A36C14-123B-4B92-A7FB-73ABB3C7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4" y="2114550"/>
            <a:ext cx="1648263" cy="173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3D3F40-8DE1-4524-8C52-FE0EDEFB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62" y="1866900"/>
            <a:ext cx="3372732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05D46D-B820-4094-8E06-18385B277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029" y="1879012"/>
            <a:ext cx="2438400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7B0818-1DB6-4CE9-B42E-00A09B1DB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029" y="3338923"/>
            <a:ext cx="226695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7697F2-91B6-4AAB-8899-5184DF6E4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7189" y="1428750"/>
            <a:ext cx="1168195" cy="2524125"/>
            <a:chOff x="687189" y="1428750"/>
            <a:chExt cx="1168195" cy="252412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89" y="3038475"/>
              <a:ext cx="116819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 bwMode="auto">
            <a:xfrm flipV="1">
              <a:off x="1409700" y="1428750"/>
              <a:ext cx="419100" cy="1600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4784044" y="-9525"/>
            <a:ext cx="1721978" cy="1188720"/>
            <a:chOff x="4784044" y="-9525"/>
            <a:chExt cx="1721978" cy="118872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-9525"/>
              <a:ext cx="791022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 flipH="1">
              <a:off x="4784044" y="900906"/>
              <a:ext cx="930956" cy="19605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5105400" y="2266950"/>
            <a:ext cx="3411509" cy="1371600"/>
            <a:chOff x="5105400" y="2266950"/>
            <a:chExt cx="3411509" cy="137160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511" y="2266950"/>
              <a:ext cx="240639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5105400" y="2419350"/>
              <a:ext cx="996833" cy="4572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oup 19"/>
          <p:cNvGrpSpPr/>
          <p:nvPr/>
        </p:nvGrpSpPr>
        <p:grpSpPr>
          <a:xfrm>
            <a:off x="2743200" y="1428750"/>
            <a:ext cx="2166856" cy="1440180"/>
            <a:chOff x="2743200" y="1428750"/>
            <a:chExt cx="2166856" cy="1440180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434" y="1588770"/>
              <a:ext cx="1284622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 bwMode="auto">
            <a:xfrm flipH="1" flipV="1">
              <a:off x="2743200" y="1428750"/>
              <a:ext cx="882234" cy="533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01055" y="470694"/>
            <a:ext cx="1527745" cy="914400"/>
            <a:chOff x="301055" y="470694"/>
            <a:chExt cx="1527745" cy="914400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55" y="470694"/>
              <a:ext cx="82327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 bwMode="auto">
            <a:xfrm>
              <a:off x="990600" y="956469"/>
              <a:ext cx="838200" cy="31988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374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– Compliance Obligations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309113E-BBED-4BCC-A1BD-D821F005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E6D138-0D0B-474A-9D5C-E3BE9606F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64849"/>
            <a:ext cx="8382000" cy="28765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EF81243-8873-4DCC-8A2A-AFF307492306}"/>
              </a:ext>
            </a:extLst>
          </p:cNvPr>
          <p:cNvSpPr/>
          <p:nvPr/>
        </p:nvSpPr>
        <p:spPr bwMode="auto">
          <a:xfrm>
            <a:off x="7287936" y="1416287"/>
            <a:ext cx="1676400" cy="30881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532528-F06F-4476-AD46-85FE84588B6F}"/>
              </a:ext>
            </a:extLst>
          </p:cNvPr>
          <p:cNvSpPr/>
          <p:nvPr/>
        </p:nvSpPr>
        <p:spPr>
          <a:xfrm>
            <a:off x="2384457" y="807519"/>
            <a:ext cx="4903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Take compliance into account in your evaluation </a:t>
            </a:r>
          </a:p>
        </p:txBody>
      </p:sp>
    </p:spTree>
    <p:extLst>
      <p:ext uri="{BB962C8B-B14F-4D97-AF65-F5344CB8AC3E}">
        <p14:creationId xmlns:p14="http://schemas.microsoft.com/office/powerpoint/2010/main" val="22048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66933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- Evaluate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7281B0-F079-40F8-B1C0-268751A4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80" y="4193850"/>
            <a:ext cx="3363120" cy="822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17119E-12D1-4271-B409-0F65FB7B4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05560"/>
            <a:ext cx="4846320" cy="822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9D04C6-56B0-4F64-BDF1-CB936319E855}"/>
              </a:ext>
            </a:extLst>
          </p:cNvPr>
          <p:cNvSpPr/>
          <p:nvPr/>
        </p:nvSpPr>
        <p:spPr>
          <a:xfrm>
            <a:off x="5515220" y="1525177"/>
            <a:ext cx="3119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Define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Quantitative or qualitative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F6A906-CD11-4640-95A3-4DBAD59BD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948532-A46D-4022-80FD-BADC44B8E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45" y="1104900"/>
            <a:ext cx="4752975" cy="2933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933B40-732E-4763-A2B8-5618C300CA19}"/>
              </a:ext>
            </a:extLst>
          </p:cNvPr>
          <p:cNvSpPr/>
          <p:nvPr/>
        </p:nvSpPr>
        <p:spPr>
          <a:xfrm>
            <a:off x="2057645" y="568608"/>
            <a:ext cx="5311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Rank activities, aspects (inputs) and impacts (outputs)</a:t>
            </a:r>
          </a:p>
        </p:txBody>
      </p:sp>
    </p:spTree>
    <p:extLst>
      <p:ext uri="{BB962C8B-B14F-4D97-AF65-F5344CB8AC3E}">
        <p14:creationId xmlns:p14="http://schemas.microsoft.com/office/powerpoint/2010/main" val="272880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- Evaluate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4C226-9D6F-40C1-B152-7AD87BEB429A}"/>
              </a:ext>
            </a:extLst>
          </p:cNvPr>
          <p:cNvSpPr/>
          <p:nvPr/>
        </p:nvSpPr>
        <p:spPr>
          <a:xfrm>
            <a:off x="3962400" y="1756142"/>
            <a:ext cx="403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Develop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ID Additional Risks and Opportunities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IMPROVE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C4FC71-0A89-4D0A-9656-3D8833C62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F4A8F9-C55E-421E-A03D-85AA198A3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352550"/>
            <a:ext cx="1524000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B35928-720B-45C0-BF0D-F742AFC8CA68}"/>
              </a:ext>
            </a:extLst>
          </p:cNvPr>
          <p:cNvSpPr/>
          <p:nvPr/>
        </p:nvSpPr>
        <p:spPr>
          <a:xfrm>
            <a:off x="2209800" y="754619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Identify activities/impacts that are significant</a:t>
            </a:r>
          </a:p>
        </p:txBody>
      </p:sp>
    </p:spTree>
    <p:extLst>
      <p:ext uri="{BB962C8B-B14F-4D97-AF65-F5344CB8AC3E}">
        <p14:creationId xmlns:p14="http://schemas.microsoft.com/office/powerpoint/2010/main" val="7169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- Evaluate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77F3BD0-E236-4960-B209-595A2AB1D024}"/>
              </a:ext>
            </a:extLst>
          </p:cNvPr>
          <p:cNvSpPr/>
          <p:nvPr/>
        </p:nvSpPr>
        <p:spPr>
          <a:xfrm>
            <a:off x="1371599" y="409972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</a:rPr>
              <a:t>Everything can’t be significant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5B4A28-538D-438A-B08C-FEB6F320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CDDEC3-608B-48EF-A5EF-A09CECBED8F8}"/>
              </a:ext>
            </a:extLst>
          </p:cNvPr>
          <p:cNvGrpSpPr/>
          <p:nvPr/>
        </p:nvGrpSpPr>
        <p:grpSpPr>
          <a:xfrm>
            <a:off x="290209" y="1493939"/>
            <a:ext cx="2162781" cy="2303361"/>
            <a:chOff x="290209" y="1493939"/>
            <a:chExt cx="2162781" cy="2303361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xmlns="" id="{51A20D9F-C086-4E52-B51B-0A29EA81F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09" y="1493939"/>
              <a:ext cx="2162781" cy="1737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xmlns="" id="{A7FFC646-B2A0-422A-B85E-7A6FF6C03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599" y="3397190"/>
              <a:ext cx="15240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None/>
              </a:pPr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Operational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5683EBF-9625-454A-B394-ECC914D333FF}"/>
              </a:ext>
            </a:extLst>
          </p:cNvPr>
          <p:cNvGrpSpPr/>
          <p:nvPr/>
        </p:nvGrpSpPr>
        <p:grpSpPr>
          <a:xfrm>
            <a:off x="3124200" y="1493939"/>
            <a:ext cx="2183130" cy="2318566"/>
            <a:chOff x="3124200" y="1493939"/>
            <a:chExt cx="2183130" cy="231856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B73AD0E5-4029-4B82-9AD2-5298B0566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93939"/>
              <a:ext cx="2183130" cy="1645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6F7637E8-0B0A-4A98-8E1A-B90517830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765" y="3412395"/>
              <a:ext cx="15240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None/>
              </a:pPr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Regulatory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A2D104E-F9AE-4DE6-BF7C-FB4A4650DA02}"/>
              </a:ext>
            </a:extLst>
          </p:cNvPr>
          <p:cNvGrpSpPr/>
          <p:nvPr/>
        </p:nvGrpSpPr>
        <p:grpSpPr>
          <a:xfrm>
            <a:off x="5791200" y="1402499"/>
            <a:ext cx="2780030" cy="2410006"/>
            <a:chOff x="5791200" y="1402499"/>
            <a:chExt cx="2780030" cy="2410006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xmlns="" id="{4713C103-5C1A-4451-AAF1-E46FCF72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402499"/>
              <a:ext cx="278003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xmlns="" id="{B57412DF-9DB4-4CA3-B572-B04DB6F5E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12395"/>
              <a:ext cx="15240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None/>
              </a:pPr>
              <a:r>
                <a:rPr lang="en-US" alt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Other Risks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296DF97-1C8E-441D-B654-7E101641E99F}"/>
              </a:ext>
            </a:extLst>
          </p:cNvPr>
          <p:cNvSpPr/>
          <p:nvPr/>
        </p:nvSpPr>
        <p:spPr>
          <a:xfrm>
            <a:off x="2209800" y="754619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Identify activities/impacts that are significant</a:t>
            </a:r>
          </a:p>
        </p:txBody>
      </p:sp>
    </p:spTree>
    <p:extLst>
      <p:ext uri="{BB962C8B-B14F-4D97-AF65-F5344CB8AC3E}">
        <p14:creationId xmlns:p14="http://schemas.microsoft.com/office/powerpoint/2010/main" val="5530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Controls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39" y="1438909"/>
            <a:ext cx="1906867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08"/>
          <a:stretch/>
        </p:blipFill>
        <p:spPr bwMode="auto">
          <a:xfrm>
            <a:off x="5592906" y="610860"/>
            <a:ext cx="339869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2"/>
          <a:stretch/>
        </p:blipFill>
        <p:spPr bwMode="auto">
          <a:xfrm>
            <a:off x="5802913" y="2721179"/>
            <a:ext cx="297867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E07C00-F1BE-4D17-BF51-7F707DB66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EF77854-3F43-4EC7-B931-2335353A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9" y="798512"/>
            <a:ext cx="21828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C75576C2-D302-48A3-A7C5-5D63ED33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0" y="2571750"/>
            <a:ext cx="2917629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D271B8-4FA4-4CEA-BFF2-5C914FD64F8C}"/>
              </a:ext>
            </a:extLst>
          </p:cNvPr>
          <p:cNvSpPr/>
          <p:nvPr/>
        </p:nvSpPr>
        <p:spPr>
          <a:xfrm>
            <a:off x="3968099" y="626625"/>
            <a:ext cx="106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5535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42781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Controls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5B4A28-538D-438A-B08C-FEB6F320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4982CDA-C61C-4645-910D-FD73A275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0" y="1068799"/>
            <a:ext cx="7912280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3FD3B7-F4EA-4D91-98F1-F9E3BFDBF5E1}"/>
              </a:ext>
            </a:extLst>
          </p:cNvPr>
          <p:cNvSpPr/>
          <p:nvPr/>
        </p:nvSpPr>
        <p:spPr>
          <a:xfrm>
            <a:off x="3660449" y="620563"/>
            <a:ext cx="1823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Scheduling Tasks</a:t>
            </a:r>
          </a:p>
        </p:txBody>
      </p:sp>
    </p:spTree>
    <p:extLst>
      <p:ext uri="{BB962C8B-B14F-4D97-AF65-F5344CB8AC3E}">
        <p14:creationId xmlns:p14="http://schemas.microsoft.com/office/powerpoint/2010/main" val="11474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" y="1490227"/>
            <a:ext cx="4512833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20" y="2861827"/>
            <a:ext cx="5271022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9A85F281-03E6-466E-B1D8-EBE0492D3C0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71390B-76E5-47DF-8A9D-8AF3C999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CC412F-8628-43BA-BF5E-3A2B5384CF79}"/>
              </a:ext>
            </a:extLst>
          </p:cNvPr>
          <p:cNvSpPr/>
          <p:nvPr/>
        </p:nvSpPr>
        <p:spPr>
          <a:xfrm>
            <a:off x="3316124" y="753091"/>
            <a:ext cx="251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Procedures/Instructions</a:t>
            </a:r>
          </a:p>
        </p:txBody>
      </p:sp>
    </p:spTree>
    <p:extLst>
      <p:ext uri="{BB962C8B-B14F-4D97-AF65-F5344CB8AC3E}">
        <p14:creationId xmlns:p14="http://schemas.microsoft.com/office/powerpoint/2010/main" val="32427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5811" y="1163466"/>
            <a:ext cx="3870088" cy="3636645"/>
            <a:chOff x="4788137" y="733425"/>
            <a:chExt cx="3870088" cy="363664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241" y="733425"/>
              <a:ext cx="2421880" cy="2377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31"/>
            <a:stretch/>
          </p:blipFill>
          <p:spPr bwMode="auto">
            <a:xfrm>
              <a:off x="4788137" y="3181350"/>
              <a:ext cx="3870088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4201051-71E1-462F-82D6-93C5ECF08305}"/>
              </a:ext>
            </a:extLst>
          </p:cNvPr>
          <p:cNvSpPr txBox="1">
            <a:spLocks noChangeArrowheads="1"/>
          </p:cNvSpPr>
          <p:nvPr/>
        </p:nvSpPr>
        <p:spPr>
          <a:xfrm>
            <a:off x="464191" y="135338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Controls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F6B8D2-576A-402A-B60C-5A81DB8EE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3D4E81-9CAB-439F-ABDF-FB4D3CF46A86}"/>
              </a:ext>
            </a:extLst>
          </p:cNvPr>
          <p:cNvGrpSpPr/>
          <p:nvPr/>
        </p:nvGrpSpPr>
        <p:grpSpPr>
          <a:xfrm>
            <a:off x="464191" y="1192653"/>
            <a:ext cx="3550025" cy="2752022"/>
            <a:chOff x="464191" y="1192653"/>
            <a:chExt cx="3550025" cy="27520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B5B32D4-3498-4ACA-85BA-B320A8D6E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191" y="1224667"/>
              <a:ext cx="1772533" cy="12801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379A777-A428-4039-A020-3592AC5A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4600" y="1192653"/>
              <a:ext cx="1499616" cy="14630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9E06D51-2496-46F9-B991-9F446D14F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3668" y="2755955"/>
              <a:ext cx="1152479" cy="118872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FDA06D-6BAE-4CCD-A2E2-78F942242AE5}"/>
              </a:ext>
            </a:extLst>
          </p:cNvPr>
          <p:cNvSpPr/>
          <p:nvPr/>
        </p:nvSpPr>
        <p:spPr>
          <a:xfrm>
            <a:off x="3505200" y="639450"/>
            <a:ext cx="2322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Upstream Processes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247EDE-7FE2-4255-B494-D2632C58D43A}"/>
              </a:ext>
            </a:extLst>
          </p:cNvPr>
          <p:cNvSpPr/>
          <p:nvPr/>
        </p:nvSpPr>
        <p:spPr>
          <a:xfrm>
            <a:off x="464191" y="3994855"/>
            <a:ext cx="387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</a:rPr>
              <a:t>Restricted Substances</a:t>
            </a:r>
          </a:p>
        </p:txBody>
      </p:sp>
    </p:spTree>
    <p:extLst>
      <p:ext uri="{BB962C8B-B14F-4D97-AF65-F5344CB8AC3E}">
        <p14:creationId xmlns:p14="http://schemas.microsoft.com/office/powerpoint/2010/main" val="35047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2989AA-40D2-4F71-9987-C2A9DE8ACE26}"/>
              </a:ext>
            </a:extLst>
          </p:cNvPr>
          <p:cNvSpPr/>
          <p:nvPr/>
        </p:nvSpPr>
        <p:spPr>
          <a:xfrm>
            <a:off x="1583871" y="1577542"/>
            <a:ext cx="601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“a regularly interacting or interdependent group of items forming a unified whole</a:t>
            </a:r>
            <a:r>
              <a:rPr lang="en-US" dirty="0"/>
              <a:t>”</a:t>
            </a:r>
          </a:p>
          <a:p>
            <a:pPr algn="r"/>
            <a:r>
              <a:rPr lang="en-US" sz="1200" dirty="0">
                <a:latin typeface="Calibri" panose="020F0502020204030204" pitchFamily="34" charset="0"/>
              </a:rPr>
              <a:t>https://www.merriam-webster.com/dictionary/system</a:t>
            </a:r>
          </a:p>
          <a:p>
            <a:pPr algn="r"/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E9AC0FC0-C6F3-4C68-B971-041C4257A690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521"/>
            <a:ext cx="8229600" cy="59263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System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6BE678-FF13-44F3-857A-389ADB4AE578}"/>
              </a:ext>
            </a:extLst>
          </p:cNvPr>
          <p:cNvSpPr/>
          <p:nvPr/>
        </p:nvSpPr>
        <p:spPr>
          <a:xfrm>
            <a:off x="1583871" y="836160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“a way of doing things</a:t>
            </a:r>
            <a:r>
              <a:rPr lang="en-US" dirty="0"/>
              <a:t>”</a:t>
            </a:r>
          </a:p>
          <a:p>
            <a:pPr algn="r"/>
            <a:r>
              <a:rPr lang="en-US" sz="1200" dirty="0">
                <a:latin typeface="Calibri" panose="020F0502020204030204" pitchFamily="34" charset="0"/>
              </a:rPr>
              <a:t>https://dictionary.cambridge.org/us/dictionary/english/system</a:t>
            </a:r>
            <a:endParaRPr 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353A4B2A-44CC-4EAC-A91F-14F9903A6177}"/>
              </a:ext>
            </a:extLst>
          </p:cNvPr>
          <p:cNvSpPr txBox="1">
            <a:spLocks noChangeArrowheads="1"/>
          </p:cNvSpPr>
          <p:nvPr/>
        </p:nvSpPr>
        <p:spPr>
          <a:xfrm>
            <a:off x="95410" y="2962537"/>
            <a:ext cx="8229600" cy="59263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Management System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6B1FD6-DE18-4EE3-99E1-36224E45B2C9}"/>
              </a:ext>
            </a:extLst>
          </p:cNvPr>
          <p:cNvSpPr/>
          <p:nvPr/>
        </p:nvSpPr>
        <p:spPr>
          <a:xfrm>
            <a:off x="1676400" y="3378035"/>
            <a:ext cx="6019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“set of interrelated or interacting elements of an organization to establish policies and objectives and processes achieve those objectives”</a:t>
            </a:r>
          </a:p>
          <a:p>
            <a:pPr algn="r"/>
            <a:r>
              <a:rPr lang="en-US" sz="1200" dirty="0">
                <a:latin typeface="Calibri" panose="020F0502020204030204" pitchFamily="34" charset="0"/>
              </a:rPr>
              <a:t>ISO 14001:2015 – 3.1.1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E3C710-FF08-4364-B000-EC9680F3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- 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EC554F-E842-4314-9B54-DF9AF3E7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07" y="2266950"/>
            <a:ext cx="4367737" cy="201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4EBED4-8358-4A4C-A906-547E91041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041007"/>
            <a:ext cx="1645920" cy="173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165B45-539F-4B65-950D-4B91DA057D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70"/>
          <a:stretch/>
        </p:blipFill>
        <p:spPr>
          <a:xfrm>
            <a:off x="6692990" y="1150721"/>
            <a:ext cx="2246747" cy="1463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3E842F-CDFA-455C-A6DC-FA6895C4F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92AA0B-60E8-4F2C-A0F7-F26268C2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133" y="2869797"/>
            <a:ext cx="2636273" cy="2011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787455-4FAB-4D56-A103-71F268866C67}"/>
              </a:ext>
            </a:extLst>
          </p:cNvPr>
          <p:cNvSpPr/>
          <p:nvPr/>
        </p:nvSpPr>
        <p:spPr>
          <a:xfrm>
            <a:off x="3511198" y="582192"/>
            <a:ext cx="2322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Upstream Processes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8656679-7255-4D62-B2BF-F147F4F5B565}"/>
              </a:ext>
            </a:extLst>
          </p:cNvPr>
          <p:cNvSpPr/>
          <p:nvPr/>
        </p:nvSpPr>
        <p:spPr>
          <a:xfrm>
            <a:off x="1263191" y="1193771"/>
            <a:ext cx="2438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</a:rPr>
              <a:t>Supply Chain</a:t>
            </a:r>
          </a:p>
        </p:txBody>
      </p:sp>
    </p:spTree>
    <p:extLst>
      <p:ext uri="{BB962C8B-B14F-4D97-AF65-F5344CB8AC3E}">
        <p14:creationId xmlns:p14="http://schemas.microsoft.com/office/powerpoint/2010/main" val="5509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- Controls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19954"/>
            <a:ext cx="8478898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20884"/>
          <a:stretch/>
        </p:blipFill>
        <p:spPr bwMode="auto">
          <a:xfrm>
            <a:off x="4633819" y="2875500"/>
            <a:ext cx="3971499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 bwMode="auto">
          <a:xfrm>
            <a:off x="411148" y="2901890"/>
            <a:ext cx="3693812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53864F-1883-4605-965C-601C4B9466CA}"/>
              </a:ext>
            </a:extLst>
          </p:cNvPr>
          <p:cNvGrpSpPr/>
          <p:nvPr/>
        </p:nvGrpSpPr>
        <p:grpSpPr>
          <a:xfrm>
            <a:off x="4572000" y="3721546"/>
            <a:ext cx="4207026" cy="895350"/>
            <a:chOff x="145899" y="3893820"/>
            <a:chExt cx="4207026" cy="895350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893820"/>
              <a:ext cx="1914525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5A8C563-FBD9-4EB7-A5DB-3B04AF315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899" y="3930015"/>
              <a:ext cx="2263140" cy="8229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9C2ADA-71FF-4590-86F6-1A33D2814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03163C-2ECE-4F83-9DF6-54552FAFC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657350"/>
            <a:ext cx="8801100" cy="2867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AE17EF-E953-4750-82A1-137D86DDD02A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- Controls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F4B435A-32BC-43F0-960B-F4CCE0B68732}"/>
              </a:ext>
            </a:extLst>
          </p:cNvPr>
          <p:cNvSpPr/>
          <p:nvPr/>
        </p:nvSpPr>
        <p:spPr bwMode="auto">
          <a:xfrm>
            <a:off x="7391400" y="1644790"/>
            <a:ext cx="1676400" cy="30881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9A2D65-EDBD-4948-BD06-DB6871E54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9E1C2A-4CD6-4808-A2CC-92E82DEC99AC}"/>
              </a:ext>
            </a:extLst>
          </p:cNvPr>
          <p:cNvSpPr/>
          <p:nvPr/>
        </p:nvSpPr>
        <p:spPr>
          <a:xfrm>
            <a:off x="2384457" y="807519"/>
            <a:ext cx="4903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Take controls into account in your evaluation </a:t>
            </a:r>
          </a:p>
        </p:txBody>
      </p:sp>
    </p:spTree>
    <p:extLst>
      <p:ext uri="{BB962C8B-B14F-4D97-AF65-F5344CB8AC3E}">
        <p14:creationId xmlns:p14="http://schemas.microsoft.com/office/powerpoint/2010/main" val="11877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AE17EF-E953-4750-82A1-137D86DDD02A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Identify Risks/Opportunities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C4FD4C-A8D5-4EB1-B887-3BC92E2B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1166019"/>
            <a:ext cx="9039225" cy="32194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D09BAF4-B239-4392-96EA-ED6B897AA193}"/>
              </a:ext>
            </a:extLst>
          </p:cNvPr>
          <p:cNvSpPr/>
          <p:nvPr/>
        </p:nvSpPr>
        <p:spPr bwMode="auto">
          <a:xfrm>
            <a:off x="6477000" y="718344"/>
            <a:ext cx="2667000" cy="411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F83286-1020-4309-9678-9E96902B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AE17EF-E953-4750-82A1-137D86DDD02A}"/>
              </a:ext>
            </a:extLst>
          </p:cNvPr>
          <p:cNvSpPr txBox="1">
            <a:spLocks noChangeArrowheads="1"/>
          </p:cNvSpPr>
          <p:nvPr/>
        </p:nvSpPr>
        <p:spPr>
          <a:xfrm>
            <a:off x="625471" y="160869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DO – Establish Objectives/Action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8B85EC-D0DA-4FBD-BF33-A9215850E2B6}"/>
              </a:ext>
            </a:extLst>
          </p:cNvPr>
          <p:cNvSpPr txBox="1"/>
          <p:nvPr/>
        </p:nvSpPr>
        <p:spPr>
          <a:xfrm>
            <a:off x="4494997" y="1886983"/>
            <a:ext cx="41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Objective: Achieve a 90% diversion rate of waste in 5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52AB0C-07F0-4CCF-AE52-58EA72D02D4D}"/>
              </a:ext>
            </a:extLst>
          </p:cNvPr>
          <p:cNvSpPr txBox="1"/>
          <p:nvPr/>
        </p:nvSpPr>
        <p:spPr>
          <a:xfrm>
            <a:off x="304800" y="1896191"/>
            <a:ext cx="309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Opportunity: Lower generator status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B4550195-7D84-4382-AE03-FE1895C6328A}"/>
              </a:ext>
            </a:extLst>
          </p:cNvPr>
          <p:cNvSpPr/>
          <p:nvPr/>
        </p:nvSpPr>
        <p:spPr bwMode="auto">
          <a:xfrm>
            <a:off x="3381258" y="1886983"/>
            <a:ext cx="94047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FE1CB5-A80E-4472-B902-4C7FA8698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34292"/>
            <a:ext cx="1224872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07D2E3-986E-49F8-9D64-D6FFDCE72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506" y="3134292"/>
            <a:ext cx="1371600" cy="16459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6CF6E7-1908-42DC-91EC-7CFAF571B441}"/>
              </a:ext>
            </a:extLst>
          </p:cNvPr>
          <p:cNvSpPr/>
          <p:nvPr/>
        </p:nvSpPr>
        <p:spPr>
          <a:xfrm>
            <a:off x="2133600" y="954461"/>
            <a:ext cx="5213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</a:rPr>
              <a:t>Waste Generation Significant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1739EA-764B-420C-BAFF-7B890B698863}"/>
              </a:ext>
            </a:extLst>
          </p:cNvPr>
          <p:cNvSpPr txBox="1"/>
          <p:nvPr/>
        </p:nvSpPr>
        <p:spPr>
          <a:xfrm>
            <a:off x="3505200" y="313429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Is PPE not hazardous –  then maybe lower status (supports the opportunity)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</a:rPr>
              <a:t>If recyclable – supports diversion rate objective</a:t>
            </a:r>
          </a:p>
          <a:p>
            <a:pPr marL="342900" indent="-342900">
              <a:buAutoNum type="arabicPeriod"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6464FB-74DB-4366-8BB3-FFDF697AC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23" y="133350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2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699589DC-D2BF-4232-B797-4F83CA4B4028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CHECK –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9842BC-3B26-49E1-AD9F-0013DC02F146}"/>
              </a:ext>
            </a:extLst>
          </p:cNvPr>
          <p:cNvSpPr txBox="1"/>
          <p:nvPr/>
        </p:nvSpPr>
        <p:spPr>
          <a:xfrm>
            <a:off x="3438525" y="68124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KPI/Metrics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5DB7D8-A52E-4F3D-BCC6-02B7FAD655BB}"/>
              </a:ext>
            </a:extLst>
          </p:cNvPr>
          <p:cNvSpPr txBox="1"/>
          <p:nvPr/>
        </p:nvSpPr>
        <p:spPr>
          <a:xfrm>
            <a:off x="1626270" y="3845322"/>
            <a:ext cx="165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Control Zone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3E919C-E9B0-4388-B869-3D3EE65BD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001231C-E706-4604-802F-A7B0A8783019}"/>
              </a:ext>
            </a:extLst>
          </p:cNvPr>
          <p:cNvGrpSpPr/>
          <p:nvPr/>
        </p:nvGrpSpPr>
        <p:grpSpPr>
          <a:xfrm>
            <a:off x="415481" y="1425496"/>
            <a:ext cx="3810840" cy="2445246"/>
            <a:chOff x="415481" y="1425496"/>
            <a:chExt cx="3810840" cy="244524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49CB744-A46A-4DAA-946E-8593BBAF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880" y="1425496"/>
              <a:ext cx="3701441" cy="2286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0522D80-8A1E-481A-8505-96A5269C32E8}"/>
                </a:ext>
              </a:extLst>
            </p:cNvPr>
            <p:cNvSpPr/>
            <p:nvPr/>
          </p:nvSpPr>
          <p:spPr>
            <a:xfrm>
              <a:off x="415481" y="3655298"/>
              <a:ext cx="1447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Calibri" panose="020F0502020204030204" pitchFamily="34" charset="0"/>
                </a:rPr>
                <a:t>Example Only - Not Real Data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C23875D-24A2-49BB-BCAA-B0AADE966C79}"/>
              </a:ext>
            </a:extLst>
          </p:cNvPr>
          <p:cNvGrpSpPr/>
          <p:nvPr/>
        </p:nvGrpSpPr>
        <p:grpSpPr>
          <a:xfrm>
            <a:off x="3062864" y="2108516"/>
            <a:ext cx="1864066" cy="2542922"/>
            <a:chOff x="3062864" y="2108516"/>
            <a:chExt cx="1864066" cy="25429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74B99AA-74FB-449D-90F1-95B8DE36F5D4}"/>
                </a:ext>
              </a:extLst>
            </p:cNvPr>
            <p:cNvSpPr txBox="1"/>
            <p:nvPr/>
          </p:nvSpPr>
          <p:spPr>
            <a:xfrm>
              <a:off x="3276600" y="4005107"/>
              <a:ext cx="1650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</a:rPr>
                <a:t>Is process out of control?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8497B5AA-6F65-4D57-A46B-65F0F9DC8B5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62864" y="2108516"/>
              <a:ext cx="990600" cy="18972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0899E4B-33E2-4F25-B3CA-761967F1AEBE}"/>
              </a:ext>
            </a:extLst>
          </p:cNvPr>
          <p:cNvGrpSpPr/>
          <p:nvPr/>
        </p:nvGrpSpPr>
        <p:grpSpPr>
          <a:xfrm>
            <a:off x="4601819" y="1412516"/>
            <a:ext cx="3762748" cy="2445785"/>
            <a:chOff x="4668651" y="1409698"/>
            <a:chExt cx="3762748" cy="24457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A451863-876F-45BD-B365-78AB53ED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1497" y="1409698"/>
              <a:ext cx="3679902" cy="2286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5419421-F048-449D-B8D7-B33FD6F1708A}"/>
                </a:ext>
              </a:extLst>
            </p:cNvPr>
            <p:cNvSpPr/>
            <p:nvPr/>
          </p:nvSpPr>
          <p:spPr>
            <a:xfrm>
              <a:off x="4668651" y="3640039"/>
              <a:ext cx="1447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Calibri" panose="020F0502020204030204" pitchFamily="34" charset="0"/>
                </a:rPr>
                <a:t>Example Only - Not Real 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B251126-F152-4404-B528-58EADE051F47}"/>
              </a:ext>
            </a:extLst>
          </p:cNvPr>
          <p:cNvGrpSpPr/>
          <p:nvPr/>
        </p:nvGrpSpPr>
        <p:grpSpPr>
          <a:xfrm>
            <a:off x="6635756" y="2676798"/>
            <a:ext cx="1650330" cy="1443113"/>
            <a:chOff x="6635756" y="2676798"/>
            <a:chExt cx="1650330" cy="14431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775DC2-284A-40B7-99BE-FF2B669DBC1E}"/>
                </a:ext>
              </a:extLst>
            </p:cNvPr>
            <p:cNvSpPr txBox="1"/>
            <p:nvPr/>
          </p:nvSpPr>
          <p:spPr>
            <a:xfrm>
              <a:off x="6635756" y="3750579"/>
              <a:ext cx="165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</a:rPr>
                <a:t>Opportunity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70CE43D-5A65-42D4-A285-4188558E24CC}"/>
                </a:ext>
              </a:extLst>
            </p:cNvPr>
            <p:cNvSpPr/>
            <p:nvPr/>
          </p:nvSpPr>
          <p:spPr bwMode="auto">
            <a:xfrm>
              <a:off x="6635756" y="2676798"/>
              <a:ext cx="1384636" cy="96605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1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9F681FC-583E-44AC-A6CB-DB31B5DA4348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CHECK – Performance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B252FB-3628-43ED-A1EB-BB754920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7B06EDC-9E0A-4CD6-BC92-957DED7EF13B}"/>
              </a:ext>
            </a:extLst>
          </p:cNvPr>
          <p:cNvSpPr txBox="1"/>
          <p:nvPr/>
        </p:nvSpPr>
        <p:spPr>
          <a:xfrm>
            <a:off x="3438525" y="68124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KPI/Metrics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8BD7181-D30B-4940-AF05-EDEBFAB79F92}"/>
              </a:ext>
            </a:extLst>
          </p:cNvPr>
          <p:cNvGrpSpPr/>
          <p:nvPr/>
        </p:nvGrpSpPr>
        <p:grpSpPr>
          <a:xfrm>
            <a:off x="474772" y="1457674"/>
            <a:ext cx="3944827" cy="2507295"/>
            <a:chOff x="474772" y="1457674"/>
            <a:chExt cx="3944827" cy="25072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78" y="1457674"/>
              <a:ext cx="3806621" cy="2286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CA0209F5-E0E4-4055-82B9-765A77042F22}"/>
                </a:ext>
              </a:extLst>
            </p:cNvPr>
            <p:cNvSpPr/>
            <p:nvPr/>
          </p:nvSpPr>
          <p:spPr>
            <a:xfrm>
              <a:off x="474772" y="3749525"/>
              <a:ext cx="1447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Calibri" panose="020F0502020204030204" pitchFamily="34" charset="0"/>
                </a:rPr>
                <a:t>Example Only - Not Real Data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72276A2-4B41-4761-A90D-F95809766A75}"/>
              </a:ext>
            </a:extLst>
          </p:cNvPr>
          <p:cNvGrpSpPr/>
          <p:nvPr/>
        </p:nvGrpSpPr>
        <p:grpSpPr>
          <a:xfrm>
            <a:off x="4854970" y="1457674"/>
            <a:ext cx="3901287" cy="2486777"/>
            <a:chOff x="4854970" y="1457674"/>
            <a:chExt cx="3901287" cy="24867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4970" y="1457674"/>
              <a:ext cx="3803255" cy="2286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C382C02A-FEB9-4F8D-9724-00196E39ED93}"/>
                </a:ext>
              </a:extLst>
            </p:cNvPr>
            <p:cNvSpPr/>
            <p:nvPr/>
          </p:nvSpPr>
          <p:spPr>
            <a:xfrm>
              <a:off x="7308425" y="3729007"/>
              <a:ext cx="14478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Calibri" panose="020F0502020204030204" pitchFamily="34" charset="0"/>
                </a:rPr>
                <a:t>Example Only - Not Real Data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39C6CA-1CEB-4620-A596-F5FBDB910A2D}"/>
              </a:ext>
            </a:extLst>
          </p:cNvPr>
          <p:cNvSpPr txBox="1"/>
          <p:nvPr/>
        </p:nvSpPr>
        <p:spPr>
          <a:xfrm>
            <a:off x="2362200" y="4271246"/>
            <a:ext cx="3931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Measure results – not just activity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D6520E-8770-486A-AB9F-C90709C1C403}"/>
              </a:ext>
            </a:extLst>
          </p:cNvPr>
          <p:cNvSpPr txBox="1"/>
          <p:nvPr/>
        </p:nvSpPr>
        <p:spPr>
          <a:xfrm>
            <a:off x="1638299" y="4522942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(e.g.) 100% on-time closure or 100% Pass Rate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5EAB708-944D-4A38-BB39-879790E6F110}"/>
              </a:ext>
            </a:extLst>
          </p:cNvPr>
          <p:cNvGrpSpPr/>
          <p:nvPr/>
        </p:nvGrpSpPr>
        <p:grpSpPr>
          <a:xfrm>
            <a:off x="1451929" y="2647951"/>
            <a:ext cx="5935341" cy="1686350"/>
            <a:chOff x="1451929" y="2647951"/>
            <a:chExt cx="5935341" cy="16863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DD83F4E-8CD9-407E-92BD-6AB9AC201AD3}"/>
                </a:ext>
              </a:extLst>
            </p:cNvPr>
            <p:cNvSpPr txBox="1"/>
            <p:nvPr/>
          </p:nvSpPr>
          <p:spPr>
            <a:xfrm>
              <a:off x="1451929" y="3964969"/>
              <a:ext cx="5935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</a:rPr>
                <a:t>Key Performance Indicators (KPI)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3CB4ECF9-5475-4FE8-9EA7-7BA3CA8DB7B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56730" y="3638550"/>
              <a:ext cx="1977070" cy="3810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912CDCD6-A650-4650-B2AC-7DE5BC2A4D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953002" y="2647951"/>
              <a:ext cx="968768" cy="131701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937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C90112-E605-4076-A517-E9483064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560" y="1242088"/>
            <a:ext cx="3657600" cy="215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75B9B0-9CC1-48C7-877E-D67D85DD8E50}"/>
              </a:ext>
            </a:extLst>
          </p:cNvPr>
          <p:cNvSpPr txBox="1"/>
          <p:nvPr/>
        </p:nvSpPr>
        <p:spPr>
          <a:xfrm>
            <a:off x="4164435" y="351896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KPI’s In Control?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80A05D-CE3F-46F3-B5AC-C4410321EBC3}"/>
              </a:ext>
            </a:extLst>
          </p:cNvPr>
          <p:cNvSpPr/>
          <p:nvPr/>
        </p:nvSpPr>
        <p:spPr>
          <a:xfrm>
            <a:off x="4164435" y="3867150"/>
            <a:ext cx="388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Standardized Reviews (e.g. EHS, training, document/record control, calibration, interviews, etc.)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699589DC-D2BF-4232-B797-4F83CA4B4028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63370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CHECK – Audit and Validation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7CA177-1CAB-4D77-832E-563060300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239466"/>
            <a:ext cx="3605309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40C97F-853C-4940-9D7B-799597167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932C18-A077-404E-B89C-61FB80ABC748}"/>
              </a:ext>
            </a:extLst>
          </p:cNvPr>
          <p:cNvSpPr txBox="1"/>
          <p:nvPr/>
        </p:nvSpPr>
        <p:spPr>
          <a:xfrm>
            <a:off x="3339910" y="619789"/>
            <a:ext cx="246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</a:rPr>
              <a:t>Risk-Based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841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699589DC-D2BF-4232-B797-4F83CA4B4028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ACT – Improvements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CF8B93-4ACF-447A-B4B7-0154A89DA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56E434-49C2-4359-AB82-B7DB2992D2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0"/>
          <a:stretch/>
        </p:blipFill>
        <p:spPr>
          <a:xfrm>
            <a:off x="116747" y="941038"/>
            <a:ext cx="3402965" cy="3661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F0C73A-7489-4150-9C62-DA2F62F88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941038"/>
            <a:ext cx="2892232" cy="246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C3EC2-66F7-442E-B82B-5ABFD103B624}"/>
              </a:ext>
            </a:extLst>
          </p:cNvPr>
          <p:cNvSpPr txBox="1"/>
          <p:nvPr/>
        </p:nvSpPr>
        <p:spPr>
          <a:xfrm>
            <a:off x="3758268" y="371545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Correct Root Cause?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42488C-F228-42E3-B6DB-36C0703EDC05}"/>
              </a:ext>
            </a:extLst>
          </p:cNvPr>
          <p:cNvSpPr txBox="1"/>
          <p:nvPr/>
        </p:nvSpPr>
        <p:spPr>
          <a:xfrm>
            <a:off x="3758268" y="4224319"/>
            <a:ext cx="489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Actions Effective and Sustainable?</a:t>
            </a:r>
          </a:p>
        </p:txBody>
      </p:sp>
    </p:spTree>
    <p:extLst>
      <p:ext uri="{BB962C8B-B14F-4D97-AF65-F5344CB8AC3E}">
        <p14:creationId xmlns:p14="http://schemas.microsoft.com/office/powerpoint/2010/main" val="24307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699589DC-D2BF-4232-B797-4F83CA4B4028}"/>
              </a:ext>
            </a:extLst>
          </p:cNvPr>
          <p:cNvSpPr txBox="1">
            <a:spLocks noChangeArrowheads="1"/>
          </p:cNvSpPr>
          <p:nvPr/>
        </p:nvSpPr>
        <p:spPr>
          <a:xfrm>
            <a:off x="428625" y="13335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Report – Leadership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CF8B93-4ACF-447A-B4B7-0154A89DA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2D8B6F19-3DA3-4350-87A4-A5469B9E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24150"/>
            <a:ext cx="1554480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2884DD-691E-4368-834F-7F951F12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724150"/>
            <a:ext cx="1648263" cy="1737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350200-9F1D-437D-AB1E-98FB9EF7D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68" y="1062990"/>
            <a:ext cx="4074326" cy="822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7485A9-2FE0-4440-A48D-79F55E201911}"/>
              </a:ext>
            </a:extLst>
          </p:cNvPr>
          <p:cNvSpPr txBox="1"/>
          <p:nvPr/>
        </p:nvSpPr>
        <p:spPr>
          <a:xfrm>
            <a:off x="1098232" y="1967436"/>
            <a:ext cx="222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Meeting commitments?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5F6858-008F-4831-8098-6C1C90DD70B8}"/>
              </a:ext>
            </a:extLst>
          </p:cNvPr>
          <p:cNvSpPr txBox="1"/>
          <p:nvPr/>
        </p:nvSpPr>
        <p:spPr>
          <a:xfrm>
            <a:off x="1205864" y="4591702"/>
            <a:ext cx="222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New requirements?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72F4CB-9F3B-4DFE-9295-BE69CA700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425" y="1885950"/>
            <a:ext cx="2220163" cy="1371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4A0BCC-D2EE-42B6-A7A0-6F303DC29E1B}"/>
              </a:ext>
            </a:extLst>
          </p:cNvPr>
          <p:cNvSpPr txBox="1"/>
          <p:nvPr/>
        </p:nvSpPr>
        <p:spPr>
          <a:xfrm>
            <a:off x="6874078" y="2121324"/>
            <a:ext cx="2223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Performance in control?</a:t>
            </a:r>
          </a:p>
          <a:p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</a:rPr>
              <a:t>If not – what are you doing about it?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3906CA-A52D-416A-AF7A-286659D12C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4" t="31012" r="5143" b="37268"/>
          <a:stretch/>
        </p:blipFill>
        <p:spPr>
          <a:xfrm>
            <a:off x="4851632" y="1029170"/>
            <a:ext cx="3335807" cy="6828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DB908D4-0FCF-4082-B2BF-C73ADB814EA5}"/>
              </a:ext>
            </a:extLst>
          </p:cNvPr>
          <p:cNvSpPr/>
          <p:nvPr/>
        </p:nvSpPr>
        <p:spPr>
          <a:xfrm>
            <a:off x="4084758" y="3652291"/>
            <a:ext cx="4789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“I can handle bad news but I hate surprises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28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077B9D8-87FF-4481-989F-CA43B1AB34F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521"/>
            <a:ext cx="8229600" cy="59263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C8E445-A642-4A5C-8F15-6D9D2CB638BA}"/>
              </a:ext>
            </a:extLst>
          </p:cNvPr>
          <p:cNvSpPr/>
          <p:nvPr/>
        </p:nvSpPr>
        <p:spPr>
          <a:xfrm>
            <a:off x="1562100" y="904366"/>
            <a:ext cx="601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“a set of processes and practices that enable an organization to reduce its environmental impacts and increase its operating efficiency” </a:t>
            </a:r>
          </a:p>
          <a:p>
            <a:pPr algn="r"/>
            <a:r>
              <a:rPr lang="en-US" sz="1200" dirty="0">
                <a:latin typeface="Calibri" panose="020F0502020204030204" pitchFamily="34" charset="0"/>
              </a:rPr>
              <a:t>https://www.epa.gov/ems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E2FAD1-ABA9-43BA-8234-CC4F3A0CE0D8}"/>
              </a:ext>
            </a:extLst>
          </p:cNvPr>
          <p:cNvSpPr/>
          <p:nvPr/>
        </p:nvSpPr>
        <p:spPr>
          <a:xfrm>
            <a:off x="1600200" y="2357567"/>
            <a:ext cx="601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“part of the management system used to manage environmental aspects, fulfil compliance obligations, and address risks and opportunities” </a:t>
            </a:r>
          </a:p>
          <a:p>
            <a:pPr algn="r"/>
            <a:r>
              <a:rPr lang="en-US" sz="1200" dirty="0">
                <a:latin typeface="Calibri" panose="020F0502020204030204" pitchFamily="34" charset="0"/>
              </a:rPr>
              <a:t>ISO 14001:2015 – 3.1.2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BEB3C4-F006-49A7-93CB-F1A051E1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749300" y="171450"/>
            <a:ext cx="777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bg1"/>
                </a:solidFill>
                <a:latin typeface="Calibri" pitchFamily="34" charset="0"/>
                <a:cs typeface="Arial" charset="0"/>
              </a:rPr>
              <a:t>PING, Inc.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3154D7-FF11-45D5-B816-984AFE6A03F6}"/>
              </a:ext>
            </a:extLst>
          </p:cNvPr>
          <p:cNvSpPr/>
          <p:nvPr/>
        </p:nvSpPr>
        <p:spPr>
          <a:xfrm>
            <a:off x="1257300" y="800100"/>
            <a:ext cx="662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Manage EHS/Compliance performance as a competitive advantage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43F2A7-BF5D-476E-ACEA-5FA463F03731}"/>
              </a:ext>
            </a:extLst>
          </p:cNvPr>
          <p:cNvSpPr/>
          <p:nvPr/>
        </p:nvSpPr>
        <p:spPr>
          <a:xfrm>
            <a:off x="749300" y="2087404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Improve your effectiveness to the point where no one with the same assets can produce at a lower cost then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08AEC5-0804-472C-BDE5-91D410339CD9}"/>
              </a:ext>
            </a:extLst>
          </p:cNvPr>
          <p:cNvSpPr/>
          <p:nvPr/>
        </p:nvSpPr>
        <p:spPr>
          <a:xfrm>
            <a:off x="723900" y="386715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</a:rPr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6D21BF-F88E-4C8C-8259-6773EA67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07126807-6365-411A-A36F-726E5152BF14}"/>
              </a:ext>
            </a:extLst>
          </p:cNvPr>
          <p:cNvSpPr txBox="1">
            <a:spLocks noChangeArrowheads="1"/>
          </p:cNvSpPr>
          <p:nvPr/>
        </p:nvSpPr>
        <p:spPr>
          <a:xfrm>
            <a:off x="439911" y="256131"/>
            <a:ext cx="8229600" cy="59263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Plan, Do, Check, Act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E1061D4-7AC7-424C-8F11-6398F9AECFCA}"/>
              </a:ext>
            </a:extLst>
          </p:cNvPr>
          <p:cNvGrpSpPr/>
          <p:nvPr/>
        </p:nvGrpSpPr>
        <p:grpSpPr>
          <a:xfrm>
            <a:off x="457200" y="1123950"/>
            <a:ext cx="4037774" cy="3948498"/>
            <a:chOff x="457200" y="1123950"/>
            <a:chExt cx="4037774" cy="3948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1C15043-387E-4C18-A274-BC1C16C34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3950"/>
              <a:ext cx="3973768" cy="3657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C248ECA-920E-4C0E-BB58-F96566C5A507}"/>
                </a:ext>
              </a:extLst>
            </p:cNvPr>
            <p:cNvSpPr/>
            <p:nvPr/>
          </p:nvSpPr>
          <p:spPr>
            <a:xfrm>
              <a:off x="2971800" y="4795449"/>
              <a:ext cx="15231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</a:rPr>
                <a:t>ISO 14001:2015 – 0.4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FD82E92-BCF4-4EDA-B028-F9D15619A1AF}"/>
              </a:ext>
            </a:extLst>
          </p:cNvPr>
          <p:cNvSpPr/>
          <p:nvPr/>
        </p:nvSpPr>
        <p:spPr bwMode="auto">
          <a:xfrm>
            <a:off x="1143000" y="2472206"/>
            <a:ext cx="11430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2A3939-F19A-4FB0-8EF2-CC4FC708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3ABF0D3-4654-42B5-B8E5-5466977DEADF}"/>
              </a:ext>
            </a:extLst>
          </p:cNvPr>
          <p:cNvSpPr/>
          <p:nvPr/>
        </p:nvSpPr>
        <p:spPr>
          <a:xfrm>
            <a:off x="5105400" y="1295115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Plan: What are we going to do?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351E95-E437-4561-98CD-38135F6EBFE0}"/>
              </a:ext>
            </a:extLst>
          </p:cNvPr>
          <p:cNvSpPr/>
          <p:nvPr/>
        </p:nvSpPr>
        <p:spPr>
          <a:xfrm>
            <a:off x="5105400" y="1922634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Do: Let’s do what we planned.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CC7645-CD25-4EB4-A580-0A62151E9FA5}"/>
              </a:ext>
            </a:extLst>
          </p:cNvPr>
          <p:cNvSpPr/>
          <p:nvPr/>
        </p:nvSpPr>
        <p:spPr>
          <a:xfrm>
            <a:off x="5125856" y="2550153"/>
            <a:ext cx="3730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Check: Did we meet our expectations </a:t>
            </a:r>
          </a:p>
          <a:p>
            <a:r>
              <a:rPr lang="en-US" dirty="0">
                <a:latin typeface="Calibri" panose="020F0502020204030204" pitchFamily="34" charset="0"/>
              </a:rPr>
              <a:t>or requirements?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67147B-0B40-4487-A8E5-CAA258117C8C}"/>
              </a:ext>
            </a:extLst>
          </p:cNvPr>
          <p:cNvSpPr/>
          <p:nvPr/>
        </p:nvSpPr>
        <p:spPr>
          <a:xfrm>
            <a:off x="5177919" y="3454671"/>
            <a:ext cx="2823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Act: Are changes needed or </a:t>
            </a:r>
          </a:p>
          <a:p>
            <a:r>
              <a:rPr lang="en-US" dirty="0">
                <a:latin typeface="Calibri" panose="020F0502020204030204" pitchFamily="34" charset="0"/>
              </a:rPr>
              <a:t>can we do it better?</a:t>
            </a:r>
          </a:p>
        </p:txBody>
      </p:sp>
    </p:spTree>
    <p:extLst>
      <p:ext uri="{BB962C8B-B14F-4D97-AF65-F5344CB8AC3E}">
        <p14:creationId xmlns:p14="http://schemas.microsoft.com/office/powerpoint/2010/main" val="34137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5DD3E0-1867-4BFB-85AF-086CA803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15930"/>
            <a:ext cx="8229600" cy="62745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- Policy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64DEE6-7820-458E-A1A0-4CAD91EF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36486"/>
            <a:ext cx="4074326" cy="822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D29BA0-D84F-44B5-BD0E-B170B0055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1154" y="1796243"/>
            <a:ext cx="2768417" cy="1920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4C62E01-C58E-4DA4-8DF8-1EAF0778E0B1}"/>
              </a:ext>
            </a:extLst>
          </p:cNvPr>
          <p:cNvSpPr/>
          <p:nvPr/>
        </p:nvSpPr>
        <p:spPr>
          <a:xfrm>
            <a:off x="1270018" y="2000744"/>
            <a:ext cx="292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High-level commitment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736525-B8B7-439A-BF8B-97E40DD0E766}"/>
              </a:ext>
            </a:extLst>
          </p:cNvPr>
          <p:cNvSpPr/>
          <p:nvPr/>
        </p:nvSpPr>
        <p:spPr>
          <a:xfrm>
            <a:off x="711209" y="2387031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All activities should support the policy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C490E7-8C43-4270-8A4B-A6FB3BBD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481" y="2994376"/>
            <a:ext cx="2260563" cy="731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6C8368-E357-47B5-AE5D-8C2B51B08B3F}"/>
              </a:ext>
            </a:extLst>
          </p:cNvPr>
          <p:cNvSpPr/>
          <p:nvPr/>
        </p:nvSpPr>
        <p:spPr>
          <a:xfrm>
            <a:off x="2039556" y="3813725"/>
            <a:ext cx="1379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Buy-in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6296E92-6695-4395-B50A-2DB97C22AB1A}"/>
              </a:ext>
            </a:extLst>
          </p:cNvPr>
          <p:cNvSpPr/>
          <p:nvPr/>
        </p:nvSpPr>
        <p:spPr>
          <a:xfrm>
            <a:off x="5181600" y="4227346"/>
            <a:ext cx="3399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Make it easy to understand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8FA1CC-827E-4BCB-BB40-965DBC9F5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7" y="2069148"/>
            <a:ext cx="15166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45" y="1351301"/>
            <a:ext cx="182914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57" y="1374895"/>
            <a:ext cx="134778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44" y="3212148"/>
            <a:ext cx="155448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91" y="3303588"/>
            <a:ext cx="1832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6458" r="29064" b="21042"/>
          <a:stretch/>
        </p:blipFill>
        <p:spPr bwMode="auto">
          <a:xfrm>
            <a:off x="6421866" y="1962150"/>
            <a:ext cx="178781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62230"/>
            <a:ext cx="8229600" cy="7889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– Review Operations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E649B0-DFFC-4156-B99B-9C76F3EE4447}"/>
              </a:ext>
            </a:extLst>
          </p:cNvPr>
          <p:cNvSpPr/>
          <p:nvPr/>
        </p:nvSpPr>
        <p:spPr>
          <a:xfrm>
            <a:off x="2335521" y="573485"/>
            <a:ext cx="4472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Inputs and Outputs or Aspects and Impacts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988CE0-32F3-45D5-ABAD-6C5B66507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27409"/>
            <a:ext cx="777240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0" y="259339"/>
            <a:ext cx="8229600" cy="99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– Review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ED716F-22D2-47DD-89A5-E4FF830FB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23F014-6DE8-4413-AFD6-8F989F9D4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6" y="1037738"/>
            <a:ext cx="2840982" cy="201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645E5B-A13E-4D07-8DEF-75F657C01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54" y="1212063"/>
            <a:ext cx="222885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C2C432-BCD9-46DD-BCD8-7CEEB7FC6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636" y="1229208"/>
            <a:ext cx="2070184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85750"/>
            <a:ext cx="8229600" cy="8382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en-US" sz="30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PLAN – Review Operations</a:t>
            </a:r>
          </a:p>
          <a:p>
            <a:pPr eaLnBrk="0" hangingPunct="0">
              <a:defRPr/>
            </a:pPr>
            <a:endParaRPr lang="en-US" sz="30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309113E-BBED-4BCC-A1BD-D821F005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868"/>
            <a:ext cx="157162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01EF6D-9AF6-47D4-B246-28178E4A9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49262"/>
            <a:ext cx="729615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67B7BD-989D-4CE6-8375-EAEDC355D8E4}"/>
              </a:ext>
            </a:extLst>
          </p:cNvPr>
          <p:cNvSpPr/>
          <p:nvPr/>
        </p:nvSpPr>
        <p:spPr>
          <a:xfrm>
            <a:off x="2057400" y="853307"/>
            <a:ext cx="5311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List activities, aspects (inputs) and impacts (outputs)</a:t>
            </a:r>
          </a:p>
        </p:txBody>
      </p:sp>
    </p:spTree>
    <p:extLst>
      <p:ext uri="{BB962C8B-B14F-4D97-AF65-F5344CB8AC3E}">
        <p14:creationId xmlns:p14="http://schemas.microsoft.com/office/powerpoint/2010/main" val="34141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ention_x0020_Period xmlns="a247e59e-ae6a-4b2e-a4ad-e7a9ebf218ee">More than three years</Retention_x0020_Period>
    <Version_x0020_number xmlns="8a99fdac-d5d2-42a5-9619-4e4c2a65ee84" xsi:nil="true"/>
    <_dlc_DocId xmlns="42d5b905-e5c2-401f-9d7f-27246da64de4">22QHW234NPV6-19-355</_dlc_DocId>
    <_dlc_DocIdUrl xmlns="42d5b905-e5c2-401f-9d7f-27246da64de4">
      <Url>http://pinglinks.karsten.com/depts/envsafe/envdocs/_layouts/DocIdRedir.aspx?ID=22QHW234NPV6-19-355</Url>
      <Description>22QHW234NPV6-19-355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9DD6D860217B41948A20DFBDB7FDEB" ma:contentTypeVersion="16" ma:contentTypeDescription="Create a new document." ma:contentTypeScope="" ma:versionID="02b1768d17e9fe084731bc453684712e">
  <xsd:schema xmlns:xsd="http://www.w3.org/2001/XMLSchema" xmlns:xs="http://www.w3.org/2001/XMLSchema" xmlns:p="http://schemas.microsoft.com/office/2006/metadata/properties" xmlns:ns2="8a99fdac-d5d2-42a5-9619-4e4c2a65ee84" xmlns:ns3="a247e59e-ae6a-4b2e-a4ad-e7a9ebf218ee" xmlns:ns6="42d5b905-e5c2-401f-9d7f-27246da64de4" targetNamespace="http://schemas.microsoft.com/office/2006/metadata/properties" ma:root="true" ma:fieldsID="f1d83b4c183d97a162c8fba1ab5fd856" ns2:_="" ns3:_="" ns6:_="">
    <xsd:import namespace="8a99fdac-d5d2-42a5-9619-4e4c2a65ee84"/>
    <xsd:import namespace="a247e59e-ae6a-4b2e-a4ad-e7a9ebf218ee"/>
    <xsd:import namespace="42d5b905-e5c2-401f-9d7f-27246da64de4"/>
    <xsd:element name="properties">
      <xsd:complexType>
        <xsd:sequence>
          <xsd:element name="documentManagement">
            <xsd:complexType>
              <xsd:all>
                <xsd:element ref="ns2:Version_x0020_number" minOccurs="0"/>
                <xsd:element ref="ns3:Retention_x0020_Period" minOccurs="0"/>
                <xsd:element ref="ns6:_dlc_DocId" minOccurs="0"/>
                <xsd:element ref="ns6:_dlc_DocIdUrl" minOccurs="0"/>
                <xsd:element ref="ns6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fdac-d5d2-42a5-9619-4e4c2a65ee84" elementFormDefault="qualified">
    <xsd:import namespace="http://schemas.microsoft.com/office/2006/documentManagement/types"/>
    <xsd:import namespace="http://schemas.microsoft.com/office/infopath/2007/PartnerControls"/>
    <xsd:element name="Version_x0020_number" ma:index="8" nillable="true" ma:displayName="Version number" ma:decimals="1" ma:internalName="Version_x0020_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7e59e-ae6a-4b2e-a4ad-e7a9ebf218ee" elementFormDefault="qualified">
    <xsd:import namespace="http://schemas.microsoft.com/office/2006/documentManagement/types"/>
    <xsd:import namespace="http://schemas.microsoft.com/office/infopath/2007/PartnerControls"/>
    <xsd:element name="Retention_x0020_Period" ma:index="9" nillable="true" ma:displayName="Retention Period" ma:default="Less than three years" ma:format="Dropdown" ma:internalName="Retention_x0020_Period0">
      <xsd:simpleType>
        <xsd:restriction base="dms:Choice">
          <xsd:enumeration value="Less than three years"/>
          <xsd:enumeration value="Three years"/>
          <xsd:enumeration value="More than three years"/>
          <xsd:enumeration value="Permanently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5b905-e5c2-401f-9d7f-27246da64de4" elementFormDefault="qualified">
    <xsd:import namespace="http://schemas.microsoft.com/office/2006/documentManagement/types"/>
    <xsd:import namespace="http://schemas.microsoft.com/office/infopath/2007/PartnerControls"/>
    <xsd:element name="_dlc_DocId" ma:index="1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C56E062-30D2-4845-B3DA-A99E9EAC22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418D2B-00FD-4EDD-BD74-6092B231D82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2d5b905-e5c2-401f-9d7f-27246da64de4"/>
    <ds:schemaRef ds:uri="http://purl.org/dc/terms/"/>
    <ds:schemaRef ds:uri="http://schemas.openxmlformats.org/package/2006/metadata/core-properties"/>
    <ds:schemaRef ds:uri="http://purl.org/dc/dcmitype/"/>
    <ds:schemaRef ds:uri="a247e59e-ae6a-4b2e-a4ad-e7a9ebf218ee"/>
    <ds:schemaRef ds:uri="8a99fdac-d5d2-42a5-9619-4e4c2a65ee8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EA9DD8-F00D-4C73-8739-AB4A23B065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99fdac-d5d2-42a5-9619-4e4c2a65ee84"/>
    <ds:schemaRef ds:uri="a247e59e-ae6a-4b2e-a4ad-e7a9ebf218ee"/>
    <ds:schemaRef ds:uri="42d5b905-e5c2-401f-9d7f-27246da64d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2A620AC-29FB-43BF-9974-8551B2829CF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6432</TotalTime>
  <Words>588</Words>
  <Application>Microsoft Office PowerPoint</Application>
  <PresentationFormat>On-screen Show (16:9)</PresentationFormat>
  <Paragraphs>144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Ripple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Ping,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</dc:creator>
  <cp:lastModifiedBy>jimth</cp:lastModifiedBy>
  <cp:revision>233</cp:revision>
  <dcterms:created xsi:type="dcterms:W3CDTF">2005-07-20T15:48:11Z</dcterms:created>
  <dcterms:modified xsi:type="dcterms:W3CDTF">2018-10-26T15:37:17Z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0x0101004F9DD6D860217B41948A20DFBDB7FDEB</vt:lpwstr>
  </property>
  <property fmtid="{D5CDD505-2E9C-101B-9397-08002B2CF9AE}" pid="3" name="_dlc_DocIdItemGuid">
    <vt:lpwstr>7ceec398-f562-4a85-a984-d18e845dcc22</vt:lpwstr>
  </property>
</Properties>
</file>